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8" r:id="rId5"/>
    <p:sldId id="266" r:id="rId6"/>
    <p:sldId id="260" r:id="rId7"/>
    <p:sldId id="261" r:id="rId8"/>
    <p:sldId id="262" r:id="rId9"/>
    <p:sldId id="263" r:id="rId10"/>
    <p:sldId id="264" r:id="rId11"/>
    <p:sldId id="265" r:id="rId12"/>
    <p:sldId id="267" r:id="rId13"/>
    <p:sldId id="269" r:id="rId14"/>
    <p:sldId id="270" r:id="rId15"/>
    <p:sldId id="271" r:id="rId16"/>
    <p:sldId id="272" r:id="rId17"/>
    <p:sldId id="274" r:id="rId18"/>
    <p:sldId id="273" r:id="rId19"/>
    <p:sldId id="275" r:id="rId20"/>
    <p:sldId id="276" r:id="rId21"/>
    <p:sldId id="278"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E61E"/>
    <a:srgbClr val="F50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82099A1-5FC1-40EA-8496-261BAAB990B6}" type="datetimeFigureOut">
              <a:rPr lang="ru-RU" smtClean="0"/>
              <a:pPr/>
              <a:t>20.03.2021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37521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2099A1-5FC1-40EA-8496-261BAAB990B6}" type="datetimeFigureOut">
              <a:rPr lang="ru-RU" smtClean="0"/>
              <a:pPr/>
              <a:t>20.03.2021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197278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2099A1-5FC1-40EA-8496-261BAAB990B6}" type="datetimeFigureOut">
              <a:rPr lang="ru-RU" smtClean="0"/>
              <a:pPr/>
              <a:t>20.03.2021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411893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2099A1-5FC1-40EA-8496-261BAAB990B6}" type="datetimeFigureOut">
              <a:rPr lang="ru-RU" smtClean="0"/>
              <a:pPr/>
              <a:t>20.03.2021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104440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82099A1-5FC1-40EA-8496-261BAAB990B6}" type="datetimeFigureOut">
              <a:rPr lang="ru-RU" smtClean="0"/>
              <a:pPr/>
              <a:t>20.03.2021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49507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82099A1-5FC1-40EA-8496-261BAAB990B6}" type="datetimeFigureOut">
              <a:rPr lang="ru-RU" smtClean="0"/>
              <a:pPr/>
              <a:t>20.03.2021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271809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82099A1-5FC1-40EA-8496-261BAAB990B6}" type="datetimeFigureOut">
              <a:rPr lang="ru-RU" smtClean="0"/>
              <a:pPr/>
              <a:t>20.03.2021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84822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82099A1-5FC1-40EA-8496-261BAAB990B6}" type="datetimeFigureOut">
              <a:rPr lang="ru-RU" smtClean="0"/>
              <a:pPr/>
              <a:t>20.03.2021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318333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2099A1-5FC1-40EA-8496-261BAAB990B6}" type="datetimeFigureOut">
              <a:rPr lang="ru-RU" smtClean="0"/>
              <a:pPr/>
              <a:t>20.03.2021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28913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82099A1-5FC1-40EA-8496-261BAAB990B6}" type="datetimeFigureOut">
              <a:rPr lang="ru-RU" smtClean="0"/>
              <a:pPr/>
              <a:t>20.03.2021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65399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82099A1-5FC1-40EA-8496-261BAAB990B6}" type="datetimeFigureOut">
              <a:rPr lang="ru-RU" smtClean="0"/>
              <a:pPr/>
              <a:t>20.03.2021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343565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099A1-5FC1-40EA-8496-261BAAB990B6}" type="datetimeFigureOut">
              <a:rPr lang="ru-RU" smtClean="0"/>
              <a:pPr/>
              <a:t>20.03.2021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75DC4-8EAD-4204-BF7C-C2A43B562FCE}" type="slidenum">
              <a:rPr lang="ru-RU" smtClean="0"/>
              <a:pPr/>
              <a:t>‹#›</a:t>
            </a:fld>
            <a:endParaRPr lang="ru-RU"/>
          </a:p>
        </p:txBody>
      </p:sp>
    </p:spTree>
    <p:extLst>
      <p:ext uri="{BB962C8B-B14F-4D97-AF65-F5344CB8AC3E}">
        <p14:creationId xmlns:p14="http://schemas.microsoft.com/office/powerpoint/2010/main" val="267333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1556792"/>
            <a:ext cx="7056784" cy="1800201"/>
          </a:xfrm>
        </p:spPr>
        <p:txBody>
          <a:bodyPr>
            <a:normAutofit fontScale="90000"/>
          </a:bodyPr>
          <a:lstStyle/>
          <a:p>
            <a:r>
              <a:rPr lang="ru-RU" b="1" dirty="0">
                <a:solidFill>
                  <a:srgbClr val="002060"/>
                </a:solidFill>
                <a:effectLst>
                  <a:outerShdw blurRad="38100" dist="38100" dir="2700000" algn="tl">
                    <a:srgbClr val="000000">
                      <a:alpha val="43137"/>
                    </a:srgbClr>
                  </a:outerShdw>
                </a:effectLst>
                <a:latin typeface="Romashulka" pitchFamily="2" charset="0"/>
              </a:rPr>
              <a:t>«Чудеса нетрадиционной техники рисования»</a:t>
            </a:r>
            <a:br>
              <a:rPr lang="ru-RU" b="1" dirty="0">
                <a:solidFill>
                  <a:srgbClr val="002060"/>
                </a:solidFill>
                <a:effectLst>
                  <a:outerShdw blurRad="38100" dist="38100" dir="2700000" algn="tl">
                    <a:srgbClr val="000000">
                      <a:alpha val="43137"/>
                    </a:srgbClr>
                  </a:outerShdw>
                </a:effectLst>
                <a:latin typeface="Romashulka" pitchFamily="2" charset="0"/>
              </a:rPr>
            </a:br>
            <a:r>
              <a:rPr lang="ru-RU" b="1" dirty="0">
                <a:solidFill>
                  <a:srgbClr val="002060"/>
                </a:solidFill>
                <a:effectLst>
                  <a:outerShdw blurRad="38100" dist="38100" dir="2700000" algn="tl">
                    <a:srgbClr val="000000">
                      <a:alpha val="43137"/>
                    </a:srgbClr>
                  </a:outerShdw>
                </a:effectLst>
                <a:latin typeface="Romashulka" pitchFamily="2" charset="0"/>
              </a:rPr>
              <a:t>подготовил воспитатель: Шевченко С.А.</a:t>
            </a:r>
            <a:endParaRPr lang="ru-RU" b="1" dirty="0">
              <a:solidFill>
                <a:srgbClr val="CC0000"/>
              </a:solidFill>
              <a:effectLst>
                <a:outerShdw blurRad="38100" dist="38100" dir="2700000" algn="tl">
                  <a:srgbClr val="000000">
                    <a:alpha val="43137"/>
                  </a:srgbClr>
                </a:outerShdw>
              </a:effectLst>
              <a:latin typeface="Romashulka" pitchFamily="2" charset="0"/>
            </a:endParaRPr>
          </a:p>
        </p:txBody>
      </p:sp>
      <p:pic>
        <p:nvPicPr>
          <p:cNvPr id="2052" name="Picture 4" descr="https://firsova-ivant-dou8.edumsko.ru/uploads/6000/23364/persona/articles/.thumbs/479913_original.jpg?147308849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5776" y="3284984"/>
            <a:ext cx="3576538" cy="237805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9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91025"/>
            <a:ext cx="8229600" cy="1143000"/>
          </a:xfrm>
        </p:spPr>
        <p:txBody>
          <a:bodyPr/>
          <a:lstStyle/>
          <a:p>
            <a:r>
              <a:rPr lang="ru-RU" b="1" dirty="0">
                <a:solidFill>
                  <a:srgbClr val="FF0000"/>
                </a:solidFill>
                <a:latin typeface="Times New Roman" panose="02020603050405020304" pitchFamily="18" charset="0"/>
                <a:cs typeface="Times New Roman" panose="02020603050405020304" pitchFamily="18" charset="0"/>
              </a:rPr>
              <a:t>Монотипия пейзажная</a:t>
            </a:r>
            <a:endParaRPr lang="ru-RU" b="1" dirty="0">
              <a:solidFill>
                <a:srgbClr val="0070C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55576" y="1556792"/>
            <a:ext cx="3388692" cy="46518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137967" y="2348880"/>
            <a:ext cx="4682844" cy="2592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7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91025"/>
            <a:ext cx="8229600" cy="833719"/>
          </a:xfrm>
        </p:spPr>
        <p:txBody>
          <a:bodyPr>
            <a:normAutofit fontScale="90000"/>
          </a:bodyPr>
          <a:lstStyle/>
          <a:p>
            <a:r>
              <a:rPr lang="ru-RU" b="1" dirty="0">
                <a:solidFill>
                  <a:srgbClr val="0070C0"/>
                </a:solidFill>
                <a:latin typeface="Times New Roman" panose="02020603050405020304" pitchFamily="18" charset="0"/>
                <a:cs typeface="Times New Roman" panose="02020603050405020304" pitchFamily="18" charset="0"/>
              </a:rPr>
              <a:t>Рисование тычками </a:t>
            </a:r>
            <a:br>
              <a:rPr lang="ru-RU" b="1" dirty="0">
                <a:solidFill>
                  <a:srgbClr val="0070C0"/>
                </a:solidFill>
                <a:latin typeface="Times New Roman" panose="02020603050405020304" pitchFamily="18" charset="0"/>
                <a:cs typeface="Times New Roman" panose="02020603050405020304" pitchFamily="18" charset="0"/>
              </a:rPr>
            </a:br>
            <a:r>
              <a:rPr lang="ru-RU" b="1" dirty="0">
                <a:solidFill>
                  <a:srgbClr val="0070C0"/>
                </a:solidFill>
                <a:latin typeface="Times New Roman" panose="02020603050405020304" pitchFamily="18" charset="0"/>
                <a:cs typeface="Times New Roman" panose="02020603050405020304" pitchFamily="18" charset="0"/>
              </a:rPr>
              <a:t>жесткой кисти</a:t>
            </a:r>
          </a:p>
        </p:txBody>
      </p:sp>
      <p:sp>
        <p:nvSpPr>
          <p:cNvPr id="5" name="Прямоугольник 4"/>
          <p:cNvSpPr/>
          <p:nvPr/>
        </p:nvSpPr>
        <p:spPr>
          <a:xfrm>
            <a:off x="570384" y="1124744"/>
            <a:ext cx="8003232" cy="2246769"/>
          </a:xfrm>
          <a:prstGeom prst="rect">
            <a:avLst/>
          </a:prstGeom>
        </p:spPr>
        <p:txBody>
          <a:bodyPr wrap="square">
            <a:spAutoFit/>
          </a:bodyPr>
          <a:lstStyle/>
          <a:p>
            <a:pPr algn="just"/>
            <a:r>
              <a:rPr lang="ru-RU" sz="2000" b="1" dirty="0">
                <a:solidFill>
                  <a:srgbClr val="000000"/>
                </a:solidFill>
                <a:latin typeface="Times New Roman" panose="02020603050405020304" pitchFamily="18" charset="0"/>
              </a:rPr>
              <a:t>      Иногда, рисуя животных, мы закрашиваем их шерсть одним сплошным цветом. Шерсть получается гладкой, прилизанной. Как же можно передать пушистость меха животного или объемность поверхности? Один из них - с помощью тычков жесткой кистью. Особая пушистость или колючесть получается только при использовании совершенно сухой кисточки с небольшим количеством краски. </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383083" y="3440073"/>
            <a:ext cx="2202969" cy="29317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355976" y="3284984"/>
            <a:ext cx="2790570" cy="30868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5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91025"/>
            <a:ext cx="8229600" cy="1143000"/>
          </a:xfrm>
        </p:spPr>
        <p:txBody>
          <a:bodyPr/>
          <a:lstStyle/>
          <a:p>
            <a:r>
              <a:rPr lang="ru-RU" b="1" dirty="0">
                <a:solidFill>
                  <a:srgbClr val="0070C0"/>
                </a:solidFill>
                <a:latin typeface="Times New Roman" panose="02020603050405020304" pitchFamily="18" charset="0"/>
                <a:cs typeface="Times New Roman" panose="02020603050405020304" pitchFamily="18" charset="0"/>
              </a:rPr>
              <a:t>«</a:t>
            </a:r>
            <a:r>
              <a:rPr lang="ru-RU" b="1" dirty="0" err="1">
                <a:solidFill>
                  <a:srgbClr val="0070C0"/>
                </a:solidFill>
                <a:latin typeface="Times New Roman" panose="02020603050405020304" pitchFamily="18" charset="0"/>
                <a:cs typeface="Times New Roman" panose="02020603050405020304" pitchFamily="18" charset="0"/>
              </a:rPr>
              <a:t>Набрызг</a:t>
            </a:r>
            <a:r>
              <a:rPr lang="ru-RU" b="1" dirty="0">
                <a:solidFill>
                  <a:srgbClr val="0070C0"/>
                </a:solidFill>
                <a:latin typeface="Times New Roman" panose="02020603050405020304" pitchFamily="18" charset="0"/>
                <a:cs typeface="Times New Roman" panose="02020603050405020304" pitchFamily="18" charset="0"/>
              </a:rPr>
              <a:t>» зубной щеткой</a:t>
            </a:r>
          </a:p>
        </p:txBody>
      </p:sp>
      <p:sp>
        <p:nvSpPr>
          <p:cNvPr id="5" name="Прямоугольник 4"/>
          <p:cNvSpPr/>
          <p:nvPr/>
        </p:nvSpPr>
        <p:spPr>
          <a:xfrm>
            <a:off x="570384" y="1124744"/>
            <a:ext cx="8003232" cy="2554545"/>
          </a:xfrm>
          <a:prstGeom prst="rect">
            <a:avLst/>
          </a:prstGeom>
        </p:spPr>
        <p:txBody>
          <a:bodyPr wrap="square">
            <a:spAutoFit/>
          </a:bodyPr>
          <a:lstStyle/>
          <a:p>
            <a:pPr algn="just"/>
            <a:r>
              <a:rPr lang="ru-RU" sz="2000" b="1" dirty="0">
                <a:solidFill>
                  <a:srgbClr val="000000"/>
                </a:solidFill>
                <a:latin typeface="Times New Roman" panose="02020603050405020304" pitchFamily="18" charset="0"/>
              </a:rPr>
              <a:t>      </a:t>
            </a:r>
            <a:r>
              <a:rPr lang="ru-RU" sz="2000" b="1" dirty="0" err="1">
                <a:solidFill>
                  <a:srgbClr val="000000"/>
                </a:solidFill>
                <a:latin typeface="Times New Roman" panose="02020603050405020304" pitchFamily="18" charset="0"/>
              </a:rPr>
              <a:t>Набрызг</a:t>
            </a:r>
            <a:r>
              <a:rPr lang="ru-RU" sz="2000" b="1" dirty="0">
                <a:solidFill>
                  <a:srgbClr val="000000"/>
                </a:solidFill>
                <a:latin typeface="Times New Roman" panose="02020603050405020304" pitchFamily="18" charset="0"/>
              </a:rPr>
              <a:t> используют для рисования падающего снега, звездного неба, для </a:t>
            </a:r>
            <a:r>
              <a:rPr lang="ru-RU" sz="2000" b="1" dirty="0" err="1">
                <a:solidFill>
                  <a:srgbClr val="000000"/>
                </a:solidFill>
                <a:latin typeface="Times New Roman" panose="02020603050405020304" pitchFamily="18" charset="0"/>
              </a:rPr>
              <a:t>тонирования</a:t>
            </a:r>
            <a:r>
              <a:rPr lang="ru-RU" sz="2000" b="1" dirty="0">
                <a:solidFill>
                  <a:srgbClr val="000000"/>
                </a:solidFill>
                <a:latin typeface="Times New Roman" panose="02020603050405020304" pitchFamily="18" charset="0"/>
              </a:rPr>
              <a:t> листа. Для получения силуэтного изображения на фоне </a:t>
            </a:r>
            <a:r>
              <a:rPr lang="ru-RU" sz="2000" b="1" dirty="0" err="1">
                <a:solidFill>
                  <a:srgbClr val="000000"/>
                </a:solidFill>
                <a:latin typeface="Times New Roman" panose="02020603050405020304" pitchFamily="18" charset="0"/>
              </a:rPr>
              <a:t>набрызга</a:t>
            </a:r>
            <a:r>
              <a:rPr lang="ru-RU" sz="2000" b="1" dirty="0">
                <a:solidFill>
                  <a:srgbClr val="000000"/>
                </a:solidFill>
                <a:latin typeface="Times New Roman" panose="02020603050405020304" pitchFamily="18" charset="0"/>
              </a:rPr>
              <a:t> применяют шаблоны, а для многослойного </a:t>
            </a:r>
            <a:r>
              <a:rPr lang="ru-RU" sz="2000" b="1" dirty="0" err="1">
                <a:solidFill>
                  <a:srgbClr val="000000"/>
                </a:solidFill>
                <a:latin typeface="Times New Roman" panose="02020603050405020304" pitchFamily="18" charset="0"/>
              </a:rPr>
              <a:t>набрызга</a:t>
            </a:r>
            <a:r>
              <a:rPr lang="ru-RU" sz="2000" b="1" dirty="0">
                <a:solidFill>
                  <a:srgbClr val="000000"/>
                </a:solidFill>
                <a:latin typeface="Times New Roman" panose="02020603050405020304" pitchFamily="18" charset="0"/>
              </a:rPr>
              <a:t> используют  несколько шаблонов. Их можно заготовить заранее или сделать в процессе занятия вместе с детьми все зависит от цели, задач, время занятия, умений и навыков  детей. Обучение детей технике многослойного </a:t>
            </a:r>
            <a:r>
              <a:rPr lang="ru-RU" sz="2000" b="1" dirty="0" err="1">
                <a:solidFill>
                  <a:srgbClr val="000000"/>
                </a:solidFill>
                <a:latin typeface="Times New Roman" panose="02020603050405020304" pitchFamily="18" charset="0"/>
              </a:rPr>
              <a:t>набрызга</a:t>
            </a:r>
            <a:r>
              <a:rPr lang="ru-RU" sz="2000" b="1" dirty="0">
                <a:solidFill>
                  <a:srgbClr val="000000"/>
                </a:solidFill>
                <a:latin typeface="Times New Roman" panose="02020603050405020304" pitchFamily="18" charset="0"/>
              </a:rPr>
              <a:t> рекомендую начинать после того, как освоят  простой </a:t>
            </a:r>
            <a:r>
              <a:rPr lang="ru-RU" sz="2000" b="1" dirty="0" err="1">
                <a:solidFill>
                  <a:srgbClr val="000000"/>
                </a:solidFill>
                <a:latin typeface="Times New Roman" panose="02020603050405020304" pitchFamily="18" charset="0"/>
              </a:rPr>
              <a:t>набрызг</a:t>
            </a:r>
            <a:r>
              <a:rPr lang="ru-RU" sz="2000" b="1" dirty="0">
                <a:solidFill>
                  <a:srgbClr val="000000"/>
                </a:solidFill>
                <a:latin typeface="Times New Roman" panose="02020603050405020304" pitchFamily="18" charset="0"/>
              </a:rPr>
              <a:t>.</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89396" y="3791162"/>
            <a:ext cx="3982604" cy="26693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572000" y="3775032"/>
            <a:ext cx="2332727" cy="28133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215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2" y="383965"/>
            <a:ext cx="8229600" cy="1143000"/>
          </a:xfrm>
        </p:spPr>
        <p:txBody>
          <a:bodyPr/>
          <a:lstStyle/>
          <a:p>
            <a:r>
              <a:rPr lang="ru-RU" b="1" dirty="0">
                <a:solidFill>
                  <a:srgbClr val="0070C0"/>
                </a:solidFill>
                <a:latin typeface="Times New Roman" panose="02020603050405020304" pitchFamily="18" charset="0"/>
                <a:cs typeface="Times New Roman" panose="02020603050405020304" pitchFamily="18" charset="0"/>
              </a:rPr>
              <a:t>Рисуем мыльным пузырями</a:t>
            </a:r>
          </a:p>
        </p:txBody>
      </p:sp>
      <p:sp>
        <p:nvSpPr>
          <p:cNvPr id="5" name="Прямоугольник 4"/>
          <p:cNvSpPr/>
          <p:nvPr/>
        </p:nvSpPr>
        <p:spPr>
          <a:xfrm>
            <a:off x="560892" y="1340768"/>
            <a:ext cx="8003232" cy="1631216"/>
          </a:xfrm>
          <a:prstGeom prst="rect">
            <a:avLst/>
          </a:prstGeom>
        </p:spPr>
        <p:txBody>
          <a:bodyPr wrap="square">
            <a:spAutoFit/>
          </a:bodyPr>
          <a:lstStyle/>
          <a:p>
            <a:pPr algn="just"/>
            <a:r>
              <a:rPr lang="ru-RU" sz="2000" b="1" dirty="0">
                <a:solidFill>
                  <a:srgbClr val="000000"/>
                </a:solidFill>
                <a:latin typeface="Times New Roman" panose="02020603050405020304" pitchFamily="18" charset="0"/>
              </a:rPr>
              <a:t>      Мыльные пузыри – переливающиеся всеми цветами радуги, всегда вызывают улыбку и восторг. А вы знаете, что мыльными пузырями можно рисовать? Это очень интересная техника, она порадует и взрослых, и детей. Можно не только дуть пузыри, но и делать их цветными, переносить на бумагу.</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211960" y="3493099"/>
            <a:ext cx="3673272" cy="27549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59776" y="3501008"/>
            <a:ext cx="3888432" cy="29163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025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674" y="213338"/>
            <a:ext cx="8229600" cy="1143000"/>
          </a:xfrm>
        </p:spPr>
        <p:txBody>
          <a:bodyPr>
            <a:normAutofit fontScale="90000"/>
          </a:bodyPr>
          <a:lstStyle/>
          <a:p>
            <a:r>
              <a:rPr lang="ru-RU" b="1" dirty="0">
                <a:solidFill>
                  <a:srgbClr val="0070C0"/>
                </a:solidFill>
                <a:latin typeface="Times New Roman" panose="02020603050405020304" pitchFamily="18" charset="0"/>
                <a:cs typeface="Times New Roman" panose="02020603050405020304" pitchFamily="18" charset="0"/>
              </a:rPr>
              <a:t>Рисование </a:t>
            </a:r>
            <a:br>
              <a:rPr lang="ru-RU" b="1" dirty="0">
                <a:solidFill>
                  <a:srgbClr val="0070C0"/>
                </a:solidFill>
                <a:latin typeface="Times New Roman" panose="02020603050405020304" pitchFamily="18" charset="0"/>
                <a:cs typeface="Times New Roman" panose="02020603050405020304" pitchFamily="18" charset="0"/>
              </a:rPr>
            </a:br>
            <a:r>
              <a:rPr lang="ru-RU" b="1" dirty="0">
                <a:solidFill>
                  <a:srgbClr val="0070C0"/>
                </a:solidFill>
                <a:latin typeface="Times New Roman" panose="02020603050405020304" pitchFamily="18" charset="0"/>
                <a:cs typeface="Times New Roman" panose="02020603050405020304" pitchFamily="18" charset="0"/>
              </a:rPr>
              <a:t>ватными палочками</a:t>
            </a:r>
          </a:p>
        </p:txBody>
      </p:sp>
      <p:sp>
        <p:nvSpPr>
          <p:cNvPr id="5" name="Прямоугольник 4"/>
          <p:cNvSpPr/>
          <p:nvPr/>
        </p:nvSpPr>
        <p:spPr>
          <a:xfrm>
            <a:off x="559776" y="1356338"/>
            <a:ext cx="8003232" cy="1631216"/>
          </a:xfrm>
          <a:prstGeom prst="rect">
            <a:avLst/>
          </a:prstGeom>
        </p:spPr>
        <p:txBody>
          <a:bodyPr wrap="square">
            <a:spAutoFit/>
          </a:bodyPr>
          <a:lstStyle/>
          <a:p>
            <a:pPr algn="just"/>
            <a:r>
              <a:rPr lang="ru-RU" sz="2000" b="1" dirty="0">
                <a:solidFill>
                  <a:srgbClr val="000000"/>
                </a:solidFill>
                <a:latin typeface="Times New Roman" panose="02020603050405020304" pitchFamily="18" charset="0"/>
                <a:cs typeface="Times New Roman" panose="02020603050405020304" pitchFamily="18" charset="0"/>
              </a:rPr>
              <a:t>      Рисование ватными палочками можно назвать одним из видов пуантилизма. Пуантилизм – это уникальное течение в живописи, которое в переводе с французского языка означает «писать по точкам». Картины такого плана писали многие художники. Например, шедеврами признаны картины Жоржа </a:t>
            </a:r>
            <a:r>
              <a:rPr lang="ru-RU" sz="2000" b="1" dirty="0" err="1">
                <a:solidFill>
                  <a:srgbClr val="000000"/>
                </a:solidFill>
                <a:latin typeface="Times New Roman" panose="02020603050405020304" pitchFamily="18" charset="0"/>
                <a:cs typeface="Times New Roman" panose="02020603050405020304" pitchFamily="18" charset="0"/>
              </a:rPr>
              <a:t>Сёра</a:t>
            </a:r>
            <a:r>
              <a:rPr lang="ru-RU" sz="2000" b="1" dirty="0">
                <a:solidFill>
                  <a:srgbClr val="000000"/>
                </a:solidFill>
                <a:latin typeface="Times New Roman" panose="02020603050405020304" pitchFamily="18" charset="0"/>
                <a:cs typeface="Times New Roman" panose="02020603050405020304" pitchFamily="18" charset="0"/>
              </a:rPr>
              <a:t>. </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464207" y="3449573"/>
            <a:ext cx="3685075" cy="2448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59776" y="3284984"/>
            <a:ext cx="3888432" cy="27774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912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r>
              <a:rPr lang="ru-RU" b="1" dirty="0">
                <a:solidFill>
                  <a:srgbClr val="0070C0"/>
                </a:solidFill>
                <a:latin typeface="Times New Roman" panose="02020603050405020304" pitchFamily="18" charset="0"/>
                <a:cs typeface="Times New Roman" panose="02020603050405020304" pitchFamily="18" charset="0"/>
              </a:rPr>
              <a:t>«</a:t>
            </a:r>
            <a:r>
              <a:rPr lang="ru-RU" b="1" dirty="0" err="1">
                <a:solidFill>
                  <a:srgbClr val="0070C0"/>
                </a:solidFill>
                <a:latin typeface="Times New Roman" panose="02020603050405020304" pitchFamily="18" charset="0"/>
                <a:cs typeface="Times New Roman" panose="02020603050405020304" pitchFamily="18" charset="0"/>
              </a:rPr>
              <a:t>Фроттаж</a:t>
            </a:r>
            <a:r>
              <a:rPr lang="ru-RU" b="1" dirty="0">
                <a:solidFill>
                  <a:srgbClr val="0070C0"/>
                </a:solidFill>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559776" y="936720"/>
            <a:ext cx="8003232" cy="2554545"/>
          </a:xfrm>
          <a:prstGeom prst="rect">
            <a:avLst/>
          </a:prstGeom>
        </p:spPr>
        <p:txBody>
          <a:bodyPr wrap="square">
            <a:spAutoFit/>
          </a:bodyPr>
          <a:lstStyle/>
          <a:p>
            <a:pPr algn="just"/>
            <a:r>
              <a:rPr lang="ru-RU" sz="2000" b="1" dirty="0">
                <a:solidFill>
                  <a:srgbClr val="000000"/>
                </a:solidFill>
                <a:latin typeface="Times New Roman" panose="02020603050405020304" pitchFamily="18" charset="0"/>
                <a:cs typeface="Times New Roman" panose="02020603050405020304" pitchFamily="18" charset="0"/>
              </a:rPr>
              <a:t>      Название техники «</a:t>
            </a:r>
            <a:r>
              <a:rPr lang="ru-RU" sz="2000" b="1" dirty="0" err="1">
                <a:solidFill>
                  <a:srgbClr val="000000"/>
                </a:solidFill>
                <a:latin typeface="Times New Roman" panose="02020603050405020304" pitchFamily="18" charset="0"/>
                <a:cs typeface="Times New Roman" panose="02020603050405020304" pitchFamily="18" charset="0"/>
              </a:rPr>
              <a:t>фроттаж</a:t>
            </a:r>
            <a:r>
              <a:rPr lang="ru-RU" sz="2000" b="1" dirty="0">
                <a:solidFill>
                  <a:srgbClr val="000000"/>
                </a:solidFill>
                <a:latin typeface="Times New Roman" panose="02020603050405020304" pitchFamily="18" charset="0"/>
                <a:cs typeface="Times New Roman" panose="02020603050405020304" pitchFamily="18" charset="0"/>
              </a:rPr>
              <a:t>» французского происхождения, означает натирание. Лист бумаги располагается на плоском рельефном предмете. Затем, перемещаясь восковым мелком или не заточенным карандашом по поверхности, получаем оттиск, имитирующий основную фактуру. Чтобы выполнить рисунок, ребёнку требуется некоторое усилие, т. к. мелок приходится держать «плашмя». Но это упражнение полезно, способствует развитию мелкой моторики. </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860032" y="3356992"/>
            <a:ext cx="2448133" cy="29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71600" y="3645024"/>
            <a:ext cx="3888432" cy="2752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34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r>
              <a:rPr lang="ru-RU" b="1" dirty="0">
                <a:solidFill>
                  <a:srgbClr val="0070C0"/>
                </a:solidFill>
                <a:latin typeface="Times New Roman" panose="02020603050405020304" pitchFamily="18" charset="0"/>
                <a:cs typeface="Times New Roman" panose="02020603050405020304" pitchFamily="18" charset="0"/>
              </a:rPr>
              <a:t>«</a:t>
            </a:r>
            <a:r>
              <a:rPr lang="ru-RU" b="1" dirty="0" err="1">
                <a:solidFill>
                  <a:srgbClr val="0070C0"/>
                </a:solidFill>
                <a:latin typeface="Times New Roman" panose="02020603050405020304" pitchFamily="18" charset="0"/>
                <a:cs typeface="Times New Roman" panose="02020603050405020304" pitchFamily="18" charset="0"/>
              </a:rPr>
              <a:t>Граттаж</a:t>
            </a:r>
            <a:r>
              <a:rPr lang="ru-RU" b="1" dirty="0">
                <a:solidFill>
                  <a:srgbClr val="0070C0"/>
                </a:solidFill>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611560" y="980728"/>
            <a:ext cx="8003232" cy="1631216"/>
          </a:xfrm>
          <a:prstGeom prst="rect">
            <a:avLst/>
          </a:prstGeom>
        </p:spPr>
        <p:txBody>
          <a:bodyPr wrap="square">
            <a:spAutoFit/>
          </a:bodyPr>
          <a:lstStyle/>
          <a:p>
            <a:pPr algn="just"/>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Граттаж</a:t>
            </a:r>
            <a:r>
              <a:rPr lang="ru-RU" sz="2000" b="1" dirty="0">
                <a:solidFill>
                  <a:srgbClr val="000000"/>
                </a:solidFill>
                <a:latin typeface="Times New Roman" panose="02020603050405020304" pitchFamily="18" charset="0"/>
                <a:cs typeface="Times New Roman" panose="02020603050405020304" pitchFamily="18" charset="0"/>
              </a:rPr>
              <a:t>» (от французского </a:t>
            </a:r>
            <a:r>
              <a:rPr lang="ru-RU" sz="2000" b="1" dirty="0" err="1">
                <a:solidFill>
                  <a:srgbClr val="000000"/>
                </a:solidFill>
                <a:latin typeface="Times New Roman" panose="02020603050405020304" pitchFamily="18" charset="0"/>
                <a:cs typeface="Times New Roman" panose="02020603050405020304" pitchFamily="18" charset="0"/>
              </a:rPr>
              <a:t>gratter</a:t>
            </a:r>
            <a:r>
              <a:rPr lang="ru-RU" sz="2000" b="1" dirty="0">
                <a:solidFill>
                  <a:srgbClr val="000000"/>
                </a:solidFill>
                <a:latin typeface="Times New Roman" panose="02020603050405020304" pitchFamily="18" charset="0"/>
                <a:cs typeface="Times New Roman" panose="02020603050405020304" pitchFamily="18" charset="0"/>
              </a:rPr>
              <a:t> - скрести, царапать) - это способ процарапывания заострённым предметом грунтованного листа. Многим он известен, как «Цап-царапки». Детям очень нравится это смешное название и они легко запоминают эту технику. </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319546" y="3284984"/>
            <a:ext cx="3264364" cy="2448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1560" y="3068960"/>
            <a:ext cx="5112429" cy="28757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18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88096"/>
            <a:ext cx="8229600" cy="1143000"/>
          </a:xfrm>
        </p:spPr>
        <p:txBody>
          <a:bodyPr>
            <a:normAutofit/>
          </a:bodyPr>
          <a:lstStyle/>
          <a:p>
            <a:r>
              <a:rPr lang="ru-RU" b="1" dirty="0">
                <a:solidFill>
                  <a:srgbClr val="0070C0"/>
                </a:solidFill>
                <a:latin typeface="Times New Roman" panose="02020603050405020304" pitchFamily="18" charset="0"/>
                <a:cs typeface="Times New Roman" panose="02020603050405020304" pitchFamily="18" charset="0"/>
              </a:rPr>
              <a:t>Рисование вилкой</a:t>
            </a:r>
          </a:p>
        </p:txBody>
      </p:sp>
      <p:sp>
        <p:nvSpPr>
          <p:cNvPr id="5" name="Прямоугольник 4"/>
          <p:cNvSpPr/>
          <p:nvPr/>
        </p:nvSpPr>
        <p:spPr>
          <a:xfrm>
            <a:off x="611560" y="1324769"/>
            <a:ext cx="8003232" cy="1015663"/>
          </a:xfrm>
          <a:prstGeom prst="rect">
            <a:avLst/>
          </a:prstGeom>
        </p:spPr>
        <p:txBody>
          <a:bodyPr wrap="square">
            <a:spAutoFit/>
          </a:bodyPr>
          <a:lstStyle/>
          <a:p>
            <a:pPr algn="just"/>
            <a:r>
              <a:rPr lang="ru-RU" sz="2000" b="1" dirty="0">
                <a:solidFill>
                  <a:srgbClr val="333333"/>
                </a:solidFill>
                <a:latin typeface="Times New Roman" panose="02020603050405020304" pitchFamily="18" charset="0"/>
                <a:cs typeface="Times New Roman" panose="02020603050405020304" pitchFamily="18" charset="0"/>
              </a:rPr>
              <a:t>Казалось бы, простая одноразовая вилка – обычный столовый прибор, но как оказывается при помощи нее можно рисовать красками замечательные рисунк</a:t>
            </a:r>
            <a:r>
              <a:rPr lang="ru-RU" sz="2000" b="1" dirty="0">
                <a:latin typeface="Times New Roman" panose="02020603050405020304" pitchFamily="18" charset="0"/>
                <a:cs typeface="Times New Roman" panose="02020603050405020304" pitchFamily="18" charset="0"/>
              </a:rPr>
              <a:t>и.</a:t>
            </a:r>
            <a:endParaRPr lang="ru-RU" sz="2000" b="1" dirty="0">
              <a:solidFill>
                <a:srgbClr val="00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434233" y="3933044"/>
            <a:ext cx="2357886" cy="2448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84151" y="2735625"/>
            <a:ext cx="2907729" cy="23411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792119" y="2674020"/>
            <a:ext cx="2799778" cy="20514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r>
              <a:rPr lang="ru-RU" b="1" dirty="0">
                <a:solidFill>
                  <a:srgbClr val="0070C0"/>
                </a:solidFill>
                <a:latin typeface="Times New Roman" panose="02020603050405020304" pitchFamily="18" charset="0"/>
                <a:cs typeface="Times New Roman" panose="02020603050405020304" pitchFamily="18" charset="0"/>
              </a:rPr>
              <a:t>«</a:t>
            </a:r>
            <a:r>
              <a:rPr lang="ru-RU" b="1" dirty="0" err="1">
                <a:solidFill>
                  <a:srgbClr val="0070C0"/>
                </a:solidFill>
                <a:latin typeface="Times New Roman" panose="02020603050405020304" pitchFamily="18" charset="0"/>
                <a:cs typeface="Times New Roman" panose="02020603050405020304" pitchFamily="18" charset="0"/>
              </a:rPr>
              <a:t>Пластилинография</a:t>
            </a:r>
            <a:r>
              <a:rPr lang="ru-RU" b="1" dirty="0">
                <a:solidFill>
                  <a:srgbClr val="0070C0"/>
                </a:solidFill>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611560" y="980728"/>
            <a:ext cx="8003232" cy="2862322"/>
          </a:xfrm>
          <a:prstGeom prst="rect">
            <a:avLst/>
          </a:prstGeom>
        </p:spPr>
        <p:txBody>
          <a:bodyPr wrap="square">
            <a:spAutoFit/>
          </a:bodyPr>
          <a:lstStyle/>
          <a:p>
            <a:pPr algn="just"/>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Пластилинография</a:t>
            </a:r>
            <a:r>
              <a:rPr lang="ru-RU" sz="2000" b="1" dirty="0">
                <a:solidFill>
                  <a:srgbClr val="000000"/>
                </a:solidFill>
                <a:latin typeface="Times New Roman" panose="02020603050405020304" pitchFamily="18" charset="0"/>
                <a:cs typeface="Times New Roman" panose="02020603050405020304" pitchFamily="18" charset="0"/>
              </a:rPr>
              <a:t> – относительно новая, нетрадиционная техника рисования, которая привлекает к себе внимание и детей и взрослых.</a:t>
            </a:r>
          </a:p>
          <a:p>
            <a:pPr algn="just"/>
            <a:r>
              <a:rPr lang="ru-RU" sz="2000" b="1" dirty="0">
                <a:solidFill>
                  <a:srgbClr val="000000"/>
                </a:solidFill>
                <a:latin typeface="Times New Roman" panose="02020603050405020304" pitchFamily="18" charset="0"/>
                <a:cs typeface="Times New Roman" panose="02020603050405020304" pitchFamily="18" charset="0"/>
              </a:rPr>
              <a:t>Понятие «</a:t>
            </a:r>
            <a:r>
              <a:rPr lang="ru-RU" sz="2000" b="1" dirty="0" err="1">
                <a:solidFill>
                  <a:srgbClr val="000000"/>
                </a:solidFill>
                <a:latin typeface="Times New Roman" panose="02020603050405020304" pitchFamily="18" charset="0"/>
                <a:cs typeface="Times New Roman" panose="02020603050405020304" pitchFamily="18" charset="0"/>
              </a:rPr>
              <a:t>пластилинография</a:t>
            </a:r>
            <a:r>
              <a:rPr lang="ru-RU" sz="2000" b="1" dirty="0">
                <a:solidFill>
                  <a:srgbClr val="000000"/>
                </a:solidFill>
                <a:latin typeface="Times New Roman" panose="02020603050405020304" pitchFamily="18" charset="0"/>
                <a:cs typeface="Times New Roman" panose="02020603050405020304" pitchFamily="18" charset="0"/>
              </a:rPr>
              <a:t>» имеет два смысловых корня: «графия» - создавать, изображать, а первая половина слова «пластилин» подразумевает материал, при помощи которого осуществляется осуществление замысла. </a:t>
            </a:r>
            <a:r>
              <a:rPr lang="ru-RU" sz="2000" b="1" dirty="0" err="1">
                <a:solidFill>
                  <a:srgbClr val="000000"/>
                </a:solidFill>
                <a:latin typeface="Times New Roman" panose="02020603050405020304" pitchFamily="18" charset="0"/>
                <a:cs typeface="Times New Roman" panose="02020603050405020304" pitchFamily="18" charset="0"/>
              </a:rPr>
              <a:t>Пластилинография</a:t>
            </a:r>
            <a:r>
              <a:rPr lang="ru-RU" sz="2000" b="1" dirty="0">
                <a:solidFill>
                  <a:srgbClr val="000000"/>
                </a:solidFill>
                <a:latin typeface="Times New Roman" panose="02020603050405020304" pitchFamily="18" charset="0"/>
                <a:cs typeface="Times New Roman" panose="02020603050405020304" pitchFamily="18" charset="0"/>
              </a:rPr>
              <a:t> относится к нетрадиционным художественным техникам, она заключается в рисовании пластилином на картоне. </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732697" y="3843050"/>
            <a:ext cx="1892614" cy="26640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1560" y="4004668"/>
            <a:ext cx="3121137" cy="23408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664932" y="3843050"/>
            <a:ext cx="1813372" cy="26640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47608"/>
            <a:ext cx="8229600" cy="1143000"/>
          </a:xfrm>
        </p:spPr>
        <p:txBody>
          <a:bodyPr>
            <a:normAutofit fontScale="90000"/>
          </a:bodyPr>
          <a:lstStyle/>
          <a:p>
            <a:r>
              <a:rPr lang="ru-RU" b="1" dirty="0">
                <a:solidFill>
                  <a:srgbClr val="0070C0"/>
                </a:solidFill>
                <a:latin typeface="Times New Roman" panose="02020603050405020304" pitchFamily="18" charset="0"/>
                <a:cs typeface="Times New Roman" panose="02020603050405020304" pitchFamily="18" charset="0"/>
              </a:rPr>
              <a:t>Оттиск печатками из  </a:t>
            </a:r>
            <a:br>
              <a:rPr lang="ru-RU" b="1" dirty="0">
                <a:solidFill>
                  <a:srgbClr val="0070C0"/>
                </a:solidFill>
                <a:latin typeface="Times New Roman" panose="02020603050405020304" pitchFamily="18" charset="0"/>
                <a:cs typeface="Times New Roman" panose="02020603050405020304" pitchFamily="18" charset="0"/>
              </a:rPr>
            </a:br>
            <a:r>
              <a:rPr lang="ru-RU" b="1" dirty="0">
                <a:solidFill>
                  <a:srgbClr val="0070C0"/>
                </a:solidFill>
                <a:latin typeface="Times New Roman" panose="02020603050405020304" pitchFamily="18" charset="0"/>
                <a:cs typeface="Times New Roman" panose="02020603050405020304" pitchFamily="18" charset="0"/>
              </a:rPr>
              <a:t>овощей и фруктов</a:t>
            </a:r>
          </a:p>
        </p:txBody>
      </p:sp>
      <p:sp>
        <p:nvSpPr>
          <p:cNvPr id="5" name="Прямоугольник 4"/>
          <p:cNvSpPr/>
          <p:nvPr/>
        </p:nvSpPr>
        <p:spPr>
          <a:xfrm>
            <a:off x="611560" y="1390608"/>
            <a:ext cx="8003232" cy="2246769"/>
          </a:xfrm>
          <a:prstGeom prst="rect">
            <a:avLst/>
          </a:prstGeom>
        </p:spPr>
        <p:txBody>
          <a:bodyPr wrap="square">
            <a:spAutoFit/>
          </a:bodyPr>
          <a:lstStyle/>
          <a:p>
            <a:pPr algn="just"/>
            <a:r>
              <a:rPr lang="ru-RU" sz="2000" b="1" dirty="0">
                <a:solidFill>
                  <a:srgbClr val="000000"/>
                </a:solidFill>
                <a:latin typeface="Times New Roman" panose="02020603050405020304" pitchFamily="18" charset="0"/>
                <a:cs typeface="Times New Roman" panose="02020603050405020304" pitchFamily="18" charset="0"/>
              </a:rPr>
              <a:t>Дети любят рисовать, используя штампы и печати. Одно движение – и на чистой бумаге вдруг как по волшебству появляется рисунок. Печати и штампы расширяют возможности ребенка – с ними без особых усилий даже годовалый малыш может создать красивую картинку. Это еще один интересный способ рисования, который будет еще интереснее, если использовать не совсем обычные штампы: например, штампы из яблок и других фруктов, из овощей</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788024" y="3706445"/>
            <a:ext cx="2160240" cy="25929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79674" y="3843048"/>
            <a:ext cx="3549526" cy="23197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69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68760"/>
            <a:ext cx="8229600" cy="1143000"/>
          </a:xfrm>
        </p:spPr>
        <p:txBody>
          <a:bodyPr>
            <a:normAutofit fontScale="90000"/>
          </a:bodyPr>
          <a:lstStyle/>
          <a:p>
            <a:r>
              <a:rPr lang="ru-RU" b="1" dirty="0">
                <a:solidFill>
                  <a:srgbClr val="0070C0"/>
                </a:solidFill>
                <a:latin typeface="Times New Roman" panose="02020603050405020304" pitchFamily="18" charset="0"/>
                <a:cs typeface="Times New Roman" panose="02020603050405020304" pitchFamily="18" charset="0"/>
              </a:rPr>
              <a:t>Нетрадиционные изобразительные техники </a:t>
            </a:r>
          </a:p>
        </p:txBody>
      </p:sp>
      <p:sp>
        <p:nvSpPr>
          <p:cNvPr id="5" name="Прямоугольник 4"/>
          <p:cNvSpPr/>
          <p:nvPr/>
        </p:nvSpPr>
        <p:spPr>
          <a:xfrm>
            <a:off x="570384" y="2708920"/>
            <a:ext cx="8003232" cy="2123658"/>
          </a:xfrm>
          <a:prstGeom prst="rect">
            <a:avLst/>
          </a:prstGeom>
        </p:spPr>
        <p:txBody>
          <a:bodyPr wrap="square">
            <a:spAutoFit/>
          </a:bodyPr>
          <a:lstStyle/>
          <a:p>
            <a:pPr algn="just"/>
            <a:r>
              <a:rPr lang="ru-RU" sz="2000" b="1" dirty="0">
                <a:solidFill>
                  <a:srgbClr val="000000"/>
                </a:solidFill>
                <a:latin typeface="Times New Roman" panose="02020603050405020304" pitchFamily="18" charset="0"/>
              </a:rPr>
              <a:t>– </a:t>
            </a:r>
            <a:r>
              <a:rPr lang="ru-RU" sz="2200" b="1" dirty="0">
                <a:solidFill>
                  <a:srgbClr val="000000"/>
                </a:solidFill>
                <a:latin typeface="Times New Roman" panose="02020603050405020304" pitchFamily="18" charset="0"/>
              </a:rPr>
              <a:t>это эффективное средство изображения, включающее новые художественно-выразительные приемы создания художественного образа, композиции и колорита, позволяющее обеспечить наибольшую выразительность образа в творческой работе, чтобы у детей не создавалось шаблона.</a:t>
            </a:r>
          </a:p>
        </p:txBody>
      </p:sp>
    </p:spTree>
    <p:extLst>
      <p:ext uri="{BB962C8B-B14F-4D97-AF65-F5344CB8AC3E}">
        <p14:creationId xmlns:p14="http://schemas.microsoft.com/office/powerpoint/2010/main" val="664533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47608"/>
            <a:ext cx="8229600" cy="1143000"/>
          </a:xfrm>
        </p:spPr>
        <p:txBody>
          <a:bodyPr>
            <a:normAutofit/>
          </a:bodyPr>
          <a:lstStyle/>
          <a:p>
            <a:r>
              <a:rPr lang="ru-RU" b="1" dirty="0">
                <a:solidFill>
                  <a:srgbClr val="0070C0"/>
                </a:solidFill>
                <a:latin typeface="Times New Roman" panose="02020603050405020304" pitchFamily="18" charset="0"/>
                <a:cs typeface="Times New Roman" panose="02020603050405020304" pitchFamily="18" charset="0"/>
              </a:rPr>
              <a:t>Отпечатки листьями</a:t>
            </a:r>
          </a:p>
        </p:txBody>
      </p:sp>
      <p:sp>
        <p:nvSpPr>
          <p:cNvPr id="5" name="Прямоугольник 4"/>
          <p:cNvSpPr/>
          <p:nvPr/>
        </p:nvSpPr>
        <p:spPr>
          <a:xfrm>
            <a:off x="611560" y="1552226"/>
            <a:ext cx="8003232" cy="1323439"/>
          </a:xfrm>
          <a:prstGeom prst="rect">
            <a:avLst/>
          </a:prstGeom>
        </p:spPr>
        <p:txBody>
          <a:bodyPr wrap="square">
            <a:spAutoFit/>
          </a:bodyPr>
          <a:lstStyle/>
          <a:p>
            <a:pPr algn="just"/>
            <a:r>
              <a:rPr lang="ru-RU" sz="2000" b="1" dirty="0">
                <a:solidFill>
                  <a:srgbClr val="000000"/>
                </a:solidFill>
                <a:latin typeface="Times New Roman" panose="02020603050405020304" pitchFamily="18" charset="0"/>
                <a:cs typeface="Times New Roman" panose="02020603050405020304" pitchFamily="18" charset="0"/>
              </a:rPr>
              <a:t>– нетрадиционная техника рисования с детьми дошкольного возраста, позволяющая получить интересную фактуру изображения с помощью красок. В этой технике используются натуральные листья деревьев.</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850477" y="2880799"/>
            <a:ext cx="3764315" cy="28636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1560" y="3068114"/>
            <a:ext cx="4537011" cy="28811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307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47608"/>
            <a:ext cx="8229600" cy="1143000"/>
          </a:xfrm>
        </p:spPr>
        <p:txBody>
          <a:bodyPr>
            <a:normAutofit/>
          </a:bodyPr>
          <a:lstStyle/>
          <a:p>
            <a:r>
              <a:rPr lang="ru-RU" b="1" dirty="0" err="1">
                <a:solidFill>
                  <a:srgbClr val="0070C0"/>
                </a:solidFill>
                <a:latin typeface="Times New Roman" panose="02020603050405020304" pitchFamily="18" charset="0"/>
                <a:cs typeface="Times New Roman" panose="02020603050405020304" pitchFamily="18" charset="0"/>
              </a:rPr>
              <a:t>Кляксография</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980728"/>
            <a:ext cx="8003232" cy="2862322"/>
          </a:xfrm>
          <a:prstGeom prst="rect">
            <a:avLst/>
          </a:prstGeom>
        </p:spPr>
        <p:txBody>
          <a:bodyPr wrap="square">
            <a:spAutoFit/>
          </a:bodyPr>
          <a:lstStyle/>
          <a:p>
            <a:pPr algn="just"/>
            <a:r>
              <a:rPr lang="ru-RU" sz="2000" b="1" dirty="0">
                <a:solidFill>
                  <a:srgbClr val="000000"/>
                </a:solidFill>
                <a:latin typeface="Times New Roman" panose="02020603050405020304" pitchFamily="18" charset="0"/>
                <a:cs typeface="Times New Roman" panose="02020603050405020304" pitchFamily="18" charset="0"/>
              </a:rPr>
              <a:t>Это отличный способ весело и с пользой провести время, поэкспериментировать с красками, создать необычные образы. Раздувая кляксы нельзя точно предугадать, как они разойдутся, перельются друг в друга, и каков будет окончательный результат. Такое занятие будет интересно и взрослым и детям. Причем не только интересно - но и полезно: например, в качестве артикуляционной гимнастики. Также рисование выдуванием через соломинку укрепляет здоровье и силу легких и дыхательной системы (что особенно полезно при кашле).</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38636" y="3899757"/>
            <a:ext cx="3749080" cy="25307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1560" y="3899757"/>
            <a:ext cx="1913284" cy="25108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341676" y="3764648"/>
            <a:ext cx="1830315" cy="25108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812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47608"/>
            <a:ext cx="8229600" cy="1143000"/>
          </a:xfrm>
        </p:spPr>
        <p:txBody>
          <a:bodyPr>
            <a:normAutofit/>
          </a:bodyPr>
          <a:lstStyle/>
          <a:p>
            <a:r>
              <a:rPr lang="ru-RU" b="1" dirty="0" err="1">
                <a:solidFill>
                  <a:srgbClr val="0070C0"/>
                </a:solidFill>
                <a:latin typeface="Times New Roman" panose="02020603050405020304" pitchFamily="18" charset="0"/>
                <a:cs typeface="Times New Roman" panose="02020603050405020304" pitchFamily="18" charset="0"/>
              </a:rPr>
              <a:t>Кляксография</a:t>
            </a:r>
            <a:endParaRPr lang="ru-RU" b="1" dirty="0">
              <a:solidFill>
                <a:srgbClr val="0070C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707904" y="1988840"/>
            <a:ext cx="5061487" cy="37961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03997" y="1230605"/>
            <a:ext cx="3060267" cy="21824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331640" y="3717032"/>
            <a:ext cx="2251857" cy="2790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45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1143000"/>
          </a:xfrm>
        </p:spPr>
        <p:txBody>
          <a:bodyPr>
            <a:noAutofit/>
          </a:bodyPr>
          <a:lstStyle/>
          <a:p>
            <a:r>
              <a:rPr lang="ru-RU" sz="2800" b="1" dirty="0">
                <a:solidFill>
                  <a:srgbClr val="0070C0"/>
                </a:solidFill>
                <a:latin typeface="Times New Roman" panose="02020603050405020304" pitchFamily="18" charset="0"/>
                <a:cs typeface="Times New Roman" panose="02020603050405020304" pitchFamily="18" charset="0"/>
              </a:rPr>
              <a:t>Проведение творческой художественной деятельности с использованием нетрадиционных техник:</a:t>
            </a:r>
          </a:p>
        </p:txBody>
      </p:sp>
      <p:sp>
        <p:nvSpPr>
          <p:cNvPr id="3" name="Объект 2"/>
          <p:cNvSpPr>
            <a:spLocks noGrp="1"/>
          </p:cNvSpPr>
          <p:nvPr>
            <p:ph idx="1"/>
          </p:nvPr>
        </p:nvSpPr>
        <p:spPr>
          <a:xfrm>
            <a:off x="457200" y="2060848"/>
            <a:ext cx="8229600" cy="4525963"/>
          </a:xfrm>
        </p:spPr>
        <p:txBody>
          <a:bodyPr>
            <a:normAutofit fontScale="70000" lnSpcReduction="20000"/>
          </a:bodyPr>
          <a:lstStyle/>
          <a:p>
            <a:pPr>
              <a:buBlip>
                <a:blip r:embed="rId2"/>
              </a:buBlip>
            </a:pPr>
            <a:r>
              <a:rPr lang="ru-RU" dirty="0"/>
              <a:t>- </a:t>
            </a:r>
            <a:r>
              <a:rPr lang="ru-RU" b="1" dirty="0">
                <a:latin typeface="Times New Roman" panose="02020603050405020304" pitchFamily="18" charset="0"/>
                <a:cs typeface="Times New Roman" panose="02020603050405020304" pitchFamily="18" charset="0"/>
              </a:rPr>
              <a:t>Способствует снятию детских страхов;</a:t>
            </a:r>
          </a:p>
          <a:p>
            <a:pPr>
              <a:buBlip>
                <a:blip r:embed="rId2"/>
              </a:buBlip>
            </a:pPr>
            <a:r>
              <a:rPr lang="ru-RU" b="1" dirty="0">
                <a:latin typeface="Times New Roman" panose="02020603050405020304" pitchFamily="18" charset="0"/>
                <a:cs typeface="Times New Roman" panose="02020603050405020304" pitchFamily="18" charset="0"/>
              </a:rPr>
              <a:t>- Развивает уверенность в своих силах;</a:t>
            </a:r>
          </a:p>
          <a:p>
            <a:pPr>
              <a:buBlip>
                <a:blip r:embed="rId2"/>
              </a:buBlip>
            </a:pPr>
            <a:r>
              <a:rPr lang="ru-RU" b="1" dirty="0">
                <a:latin typeface="Times New Roman" panose="02020603050405020304" pitchFamily="18" charset="0"/>
                <a:cs typeface="Times New Roman" panose="02020603050405020304" pitchFamily="18" charset="0"/>
              </a:rPr>
              <a:t>- Развивает пространственное мышление;</a:t>
            </a:r>
          </a:p>
          <a:p>
            <a:pPr>
              <a:buBlip>
                <a:blip r:embed="rId2"/>
              </a:buBlip>
            </a:pPr>
            <a:r>
              <a:rPr lang="ru-RU" b="1" dirty="0">
                <a:latin typeface="Times New Roman" panose="02020603050405020304" pitchFamily="18" charset="0"/>
                <a:cs typeface="Times New Roman" panose="02020603050405020304" pitchFamily="18" charset="0"/>
              </a:rPr>
              <a:t>- Развивает в детях свободно выражать свой замысел;</a:t>
            </a:r>
          </a:p>
          <a:p>
            <a:pPr>
              <a:buBlip>
                <a:blip r:embed="rId2"/>
              </a:buBlip>
            </a:pPr>
            <a:r>
              <a:rPr lang="ru-RU" b="1" dirty="0">
                <a:latin typeface="Times New Roman" panose="02020603050405020304" pitchFamily="18" charset="0"/>
                <a:cs typeface="Times New Roman" panose="02020603050405020304" pitchFamily="18" charset="0"/>
              </a:rPr>
              <a:t>- Побуждает детей к творческим поискам и решениям;</a:t>
            </a:r>
          </a:p>
          <a:p>
            <a:pPr>
              <a:buBlip>
                <a:blip r:embed="rId2"/>
              </a:buBlip>
            </a:pPr>
            <a:r>
              <a:rPr lang="ru-RU" b="1" dirty="0">
                <a:latin typeface="Times New Roman" panose="02020603050405020304" pitchFamily="18" charset="0"/>
                <a:cs typeface="Times New Roman" panose="02020603050405020304" pitchFamily="18" charset="0"/>
              </a:rPr>
              <a:t>- Развивает умение детей действовать с разнообразным материалом;</a:t>
            </a:r>
          </a:p>
          <a:p>
            <a:pPr>
              <a:buBlip>
                <a:blip r:embed="rId2"/>
              </a:buBlip>
            </a:pPr>
            <a:r>
              <a:rPr lang="ru-RU" b="1" dirty="0">
                <a:latin typeface="Times New Roman" panose="02020603050405020304" pitchFamily="18" charset="0"/>
                <a:cs typeface="Times New Roman" panose="02020603050405020304" pitchFamily="18" charset="0"/>
              </a:rPr>
              <a:t>- Развивает чувство композиции, ритма, колорита, чувство фактурности и объёмности;</a:t>
            </a:r>
          </a:p>
          <a:p>
            <a:pPr>
              <a:buBlip>
                <a:blip r:embed="rId2"/>
              </a:buBlip>
            </a:pPr>
            <a:r>
              <a:rPr lang="ru-RU" b="1" dirty="0">
                <a:latin typeface="Times New Roman" panose="02020603050405020304" pitchFamily="18" charset="0"/>
                <a:cs typeface="Times New Roman" panose="02020603050405020304" pitchFamily="18" charset="0"/>
              </a:rPr>
              <a:t>- Развивает мелкую моторику рук;</a:t>
            </a:r>
          </a:p>
          <a:p>
            <a:pPr>
              <a:buBlip>
                <a:blip r:embed="rId2"/>
              </a:buBlip>
            </a:pPr>
            <a:r>
              <a:rPr lang="ru-RU" b="1" dirty="0">
                <a:latin typeface="Times New Roman" panose="02020603050405020304" pitchFamily="18" charset="0"/>
                <a:cs typeface="Times New Roman" panose="02020603050405020304" pitchFamily="18" charset="0"/>
              </a:rPr>
              <a:t>- Развивает творческие способности, воображение и полёт фантазии;</a:t>
            </a:r>
          </a:p>
          <a:p>
            <a:pPr>
              <a:buBlip>
                <a:blip r:embed="rId2"/>
              </a:buBlip>
            </a:pPr>
            <a:r>
              <a:rPr lang="ru-RU" b="1" dirty="0">
                <a:latin typeface="Times New Roman" panose="02020603050405020304" pitchFamily="18" charset="0"/>
                <a:cs typeface="Times New Roman" panose="02020603050405020304" pitchFamily="18" charset="0"/>
              </a:rPr>
              <a:t>- Во время деятельности дети получают эстетическое удовольствие.</a:t>
            </a:r>
          </a:p>
          <a:p>
            <a:pPr>
              <a:buBlip>
                <a:blip r:embed="rId2"/>
              </a:buBlip>
            </a:pPr>
            <a:endParaRPr lang="ru-RU" dirty="0"/>
          </a:p>
          <a:p>
            <a:pPr>
              <a:buBlip>
                <a:blip r:embed="rId2"/>
              </a:buBlip>
            </a:pPr>
            <a:endParaRPr lang="ru-RU" dirty="0"/>
          </a:p>
        </p:txBody>
      </p:sp>
    </p:spTree>
    <p:extLst>
      <p:ext uri="{BB962C8B-B14F-4D97-AF65-F5344CB8AC3E}">
        <p14:creationId xmlns:p14="http://schemas.microsoft.com/office/powerpoint/2010/main" val="201649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1143000"/>
          </a:xfrm>
        </p:spPr>
        <p:txBody>
          <a:bodyPr>
            <a:noAutofit/>
          </a:bodyPr>
          <a:lstStyle/>
          <a:p>
            <a:r>
              <a:rPr lang="ru-RU" sz="2800" b="1" dirty="0">
                <a:solidFill>
                  <a:srgbClr val="0070C0"/>
                </a:solidFill>
                <a:latin typeface="Times New Roman" panose="02020603050405020304" pitchFamily="18" charset="0"/>
                <a:cs typeface="Times New Roman" panose="02020603050405020304" pitchFamily="18" charset="0"/>
              </a:rPr>
              <a:t>Виды нетрадиционных способов</a:t>
            </a:r>
          </a:p>
        </p:txBody>
      </p:sp>
      <p:sp>
        <p:nvSpPr>
          <p:cNvPr id="3" name="Объект 2"/>
          <p:cNvSpPr>
            <a:spLocks noGrp="1"/>
          </p:cNvSpPr>
          <p:nvPr>
            <p:ph idx="1"/>
          </p:nvPr>
        </p:nvSpPr>
        <p:spPr>
          <a:xfrm>
            <a:off x="457200" y="2060848"/>
            <a:ext cx="8229600" cy="4525963"/>
          </a:xfrm>
        </p:spPr>
        <p:txBody>
          <a:bodyPr>
            <a:normAutofit fontScale="55000" lnSpcReduction="20000"/>
          </a:bodyPr>
          <a:lstStyle/>
          <a:p>
            <a:pPr>
              <a:buBlip>
                <a:blip r:embed="rId2"/>
              </a:buBlip>
            </a:pPr>
            <a:r>
              <a:rPr lang="ru-RU" dirty="0"/>
              <a:t>- </a:t>
            </a:r>
            <a:r>
              <a:rPr lang="ru-RU" b="1" dirty="0">
                <a:latin typeface="Times New Roman" panose="02020603050405020304" pitchFamily="18" charset="0"/>
                <a:cs typeface="Times New Roman" panose="02020603050405020304" pitchFamily="18" charset="0"/>
              </a:rPr>
              <a:t>Рисование ладошкой;</a:t>
            </a:r>
          </a:p>
          <a:p>
            <a:pPr>
              <a:buBlip>
                <a:blip r:embed="rId2"/>
              </a:buBlip>
            </a:pPr>
            <a:r>
              <a:rPr lang="ru-RU" b="1" dirty="0">
                <a:latin typeface="Times New Roman" panose="02020603050405020304" pitchFamily="18" charset="0"/>
                <a:cs typeface="Times New Roman" panose="02020603050405020304" pitchFamily="18" charset="0"/>
              </a:rPr>
              <a:t>- Рисование пальчиками;</a:t>
            </a:r>
          </a:p>
          <a:p>
            <a:pPr>
              <a:buBlip>
                <a:blip r:embed="rId2"/>
              </a:buBlip>
            </a:pPr>
            <a:r>
              <a:rPr lang="ru-RU" b="1" dirty="0">
                <a:latin typeface="Times New Roman" panose="02020603050405020304" pitchFamily="18" charset="0"/>
                <a:cs typeface="Times New Roman" panose="02020603050405020304" pitchFamily="18" charset="0"/>
              </a:rPr>
              <a:t>- Рисование мятой бумагой;</a:t>
            </a:r>
          </a:p>
          <a:p>
            <a:pPr>
              <a:buBlip>
                <a:blip r:embed="rId2"/>
              </a:buBlip>
            </a:pPr>
            <a:r>
              <a:rPr lang="ru-RU" b="1" dirty="0">
                <a:latin typeface="Times New Roman" panose="02020603050405020304" pitchFamily="18" charset="0"/>
                <a:cs typeface="Times New Roman" panose="02020603050405020304" pitchFamily="18" charset="0"/>
              </a:rPr>
              <a:t>- Монотипия (предметная, пейзажная);</a:t>
            </a:r>
          </a:p>
          <a:p>
            <a:pPr>
              <a:buBlip>
                <a:blip r:embed="rId2"/>
              </a:buBlip>
            </a:pPr>
            <a:r>
              <a:rPr lang="ru-RU" b="1" dirty="0">
                <a:latin typeface="Times New Roman" panose="02020603050405020304" pitchFamily="18" charset="0"/>
                <a:cs typeface="Times New Roman" panose="02020603050405020304" pitchFamily="18" charset="0"/>
              </a:rPr>
              <a:t>- Рисование тычками жесткой кистью ;</a:t>
            </a:r>
          </a:p>
          <a:p>
            <a:pPr>
              <a:buBlip>
                <a:blip r:embed="rId2"/>
              </a:buBlip>
            </a:pP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Набрызг</a:t>
            </a:r>
            <a:r>
              <a:rPr lang="ru-RU" b="1" dirty="0">
                <a:latin typeface="Times New Roman" panose="02020603050405020304" pitchFamily="18" charset="0"/>
                <a:cs typeface="Times New Roman" panose="02020603050405020304" pitchFamily="18" charset="0"/>
              </a:rPr>
              <a:t> зубной щеткой;</a:t>
            </a:r>
          </a:p>
          <a:p>
            <a:pPr>
              <a:buBlip>
                <a:blip r:embed="rId2"/>
              </a:buBlip>
            </a:pPr>
            <a:r>
              <a:rPr lang="ru-RU" b="1" dirty="0">
                <a:latin typeface="Times New Roman" panose="02020603050405020304" pitchFamily="18" charset="0"/>
                <a:cs typeface="Times New Roman" panose="02020603050405020304" pitchFamily="18" charset="0"/>
              </a:rPr>
              <a:t>- Рисование мыльными пузырями;</a:t>
            </a:r>
          </a:p>
          <a:p>
            <a:pPr>
              <a:buBlip>
                <a:blip r:embed="rId2"/>
              </a:buBlip>
            </a:pPr>
            <a:r>
              <a:rPr lang="ru-RU" b="1" dirty="0">
                <a:latin typeface="Times New Roman" panose="02020603050405020304" pitchFamily="18" charset="0"/>
                <a:cs typeface="Times New Roman" panose="02020603050405020304" pitchFamily="18" charset="0"/>
              </a:rPr>
              <a:t>- Рисование ватными палочками;</a:t>
            </a:r>
          </a:p>
          <a:p>
            <a:pPr>
              <a:buBlip>
                <a:blip r:embed="rId2"/>
              </a:buBlip>
            </a:pP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Фроттаж</a:t>
            </a:r>
            <a:r>
              <a:rPr lang="ru-RU" b="1" dirty="0">
                <a:latin typeface="Times New Roman" panose="02020603050405020304" pitchFamily="18" charset="0"/>
                <a:cs typeface="Times New Roman" panose="02020603050405020304" pitchFamily="18" charset="0"/>
              </a:rPr>
              <a:t>;</a:t>
            </a:r>
          </a:p>
          <a:p>
            <a:pPr>
              <a:buBlip>
                <a:blip r:embed="rId2"/>
              </a:buBlip>
            </a:pP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Граттаж</a:t>
            </a:r>
            <a:r>
              <a:rPr lang="ru-RU" b="1" dirty="0">
                <a:latin typeface="Times New Roman" panose="02020603050405020304" pitchFamily="18" charset="0"/>
                <a:cs typeface="Times New Roman" panose="02020603050405020304" pitchFamily="18" charset="0"/>
              </a:rPr>
              <a:t>;</a:t>
            </a:r>
          </a:p>
          <a:p>
            <a:pPr>
              <a:buBlip>
                <a:blip r:embed="rId2"/>
              </a:buBlip>
            </a:pPr>
            <a:r>
              <a:rPr lang="ru-RU" b="1" dirty="0">
                <a:latin typeface="Times New Roman" panose="02020603050405020304" pitchFamily="18" charset="0"/>
                <a:cs typeface="Times New Roman" panose="02020603050405020304" pitchFamily="18" charset="0"/>
              </a:rPr>
              <a:t>- Рисование вилкой;</a:t>
            </a:r>
          </a:p>
          <a:p>
            <a:pPr>
              <a:buBlip>
                <a:blip r:embed="rId2"/>
              </a:buBlip>
            </a:pP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Пластилинография</a:t>
            </a:r>
            <a:r>
              <a:rPr lang="ru-RU" b="1" dirty="0">
                <a:latin typeface="Times New Roman" panose="02020603050405020304" pitchFamily="18" charset="0"/>
                <a:cs typeface="Times New Roman" panose="02020603050405020304" pitchFamily="18" charset="0"/>
              </a:rPr>
              <a:t>;</a:t>
            </a:r>
          </a:p>
          <a:p>
            <a:pPr>
              <a:buBlip>
                <a:blip r:embed="rId2"/>
              </a:buBlip>
            </a:pPr>
            <a:r>
              <a:rPr lang="ru-RU" b="1" dirty="0">
                <a:latin typeface="Times New Roman" panose="02020603050405020304" pitchFamily="18" charset="0"/>
                <a:cs typeface="Times New Roman" panose="02020603050405020304" pitchFamily="18" charset="0"/>
              </a:rPr>
              <a:t>- Оттиск печатками из овощей и фруктов;</a:t>
            </a:r>
          </a:p>
          <a:p>
            <a:pPr>
              <a:buBlip>
                <a:blip r:embed="rId2"/>
              </a:buBlip>
            </a:pPr>
            <a:r>
              <a:rPr lang="ru-RU" b="1" dirty="0">
                <a:latin typeface="Times New Roman" panose="02020603050405020304" pitchFamily="18" charset="0"/>
                <a:cs typeface="Times New Roman" panose="02020603050405020304" pitchFamily="18" charset="0"/>
              </a:rPr>
              <a:t>- Отпечатки листьями;</a:t>
            </a:r>
          </a:p>
          <a:p>
            <a:pPr>
              <a:buBlip>
                <a:blip r:embed="rId2"/>
              </a:buBlip>
            </a:pP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Кляксография</a:t>
            </a:r>
            <a:r>
              <a:rPr lang="ru-RU" b="1" dirty="0">
                <a:latin typeface="Times New Roman" panose="02020603050405020304" pitchFamily="18" charset="0"/>
                <a:cs typeface="Times New Roman" panose="02020603050405020304" pitchFamily="18" charset="0"/>
              </a:rPr>
              <a:t> и многое другое.</a:t>
            </a:r>
          </a:p>
          <a:p>
            <a:pPr>
              <a:buBlip>
                <a:blip r:embed="rId2"/>
              </a:buBlip>
            </a:pPr>
            <a:endParaRPr lang="ru-RU" dirty="0"/>
          </a:p>
          <a:p>
            <a:pPr>
              <a:buBlip>
                <a:blip r:embed="rId2"/>
              </a:buBlip>
            </a:pPr>
            <a:endParaRPr lang="ru-RU" dirty="0"/>
          </a:p>
        </p:txBody>
      </p:sp>
    </p:spTree>
    <p:extLst>
      <p:ext uri="{BB962C8B-B14F-4D97-AF65-F5344CB8AC3E}">
        <p14:creationId xmlns:p14="http://schemas.microsoft.com/office/powerpoint/2010/main" val="272862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50FDA"/>
                </a:solidFill>
                <a:latin typeface="Times New Roman" panose="02020603050405020304" pitchFamily="18" charset="0"/>
                <a:cs typeface="Times New Roman" panose="02020603050405020304" pitchFamily="18" charset="0"/>
              </a:rPr>
              <a:t>Рисование ладошкой</a:t>
            </a:r>
          </a:p>
        </p:txBody>
      </p:sp>
      <p:sp>
        <p:nvSpPr>
          <p:cNvPr id="5" name="Прямоугольник 4"/>
          <p:cNvSpPr/>
          <p:nvPr/>
        </p:nvSpPr>
        <p:spPr>
          <a:xfrm>
            <a:off x="570384" y="1124744"/>
            <a:ext cx="8003232" cy="1631216"/>
          </a:xfrm>
          <a:prstGeom prst="rect">
            <a:avLst/>
          </a:prstGeom>
        </p:spPr>
        <p:txBody>
          <a:bodyPr wrap="square">
            <a:spAutoFit/>
          </a:bodyPr>
          <a:lstStyle/>
          <a:p>
            <a:pPr algn="just"/>
            <a:r>
              <a:rPr lang="ru-RU" sz="2000" b="1" dirty="0">
                <a:solidFill>
                  <a:srgbClr val="000000"/>
                </a:solidFill>
                <a:latin typeface="Times New Roman" panose="02020603050405020304" pitchFamily="18" charset="0"/>
              </a:rPr>
              <a:t>      Печать от руки - очень интересный игровой прием. Рисование с помощью ладошек одно из любимых детских занятий. Оно не только дарит радость творчества, увлекает и удивляет, но и всякий раз убеждает детей в том, что их ладошки необыкновенные, волшебные. </a:t>
            </a:r>
          </a:p>
        </p:txBody>
      </p:sp>
      <p:pic>
        <p:nvPicPr>
          <p:cNvPr id="1026" name="Picture 2" descr="http://www.igrushki-rukami-svoimi.ru/wp-content/uploads/2016/01/Risuem-ladoshkami-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3212976"/>
            <a:ext cx="3533335"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355976" y="3259052"/>
            <a:ext cx="3533335" cy="26441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58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3598" y="260810"/>
            <a:ext cx="8229600" cy="1143000"/>
          </a:xfrm>
        </p:spPr>
        <p:txBody>
          <a:bodyPr/>
          <a:lstStyle/>
          <a:p>
            <a:r>
              <a:rPr lang="ru-RU" b="1" dirty="0">
                <a:solidFill>
                  <a:srgbClr val="44E61E"/>
                </a:solidFill>
                <a:latin typeface="Times New Roman" panose="02020603050405020304" pitchFamily="18" charset="0"/>
                <a:cs typeface="Times New Roman" panose="02020603050405020304" pitchFamily="18" charset="0"/>
              </a:rPr>
              <a:t>Рисование пальчиками</a:t>
            </a:r>
          </a:p>
        </p:txBody>
      </p:sp>
      <p:sp>
        <p:nvSpPr>
          <p:cNvPr id="5" name="Прямоугольник 4"/>
          <p:cNvSpPr/>
          <p:nvPr/>
        </p:nvSpPr>
        <p:spPr>
          <a:xfrm>
            <a:off x="647576" y="1015458"/>
            <a:ext cx="8003232" cy="2246769"/>
          </a:xfrm>
          <a:prstGeom prst="rect">
            <a:avLst/>
          </a:prstGeom>
        </p:spPr>
        <p:txBody>
          <a:bodyPr wrap="square">
            <a:spAutoFit/>
          </a:bodyPr>
          <a:lstStyle/>
          <a:p>
            <a:pPr algn="just"/>
            <a:r>
              <a:rPr lang="ru-RU" sz="2000" b="1" dirty="0">
                <a:solidFill>
                  <a:srgbClr val="000000"/>
                </a:solidFill>
                <a:latin typeface="Times New Roman" panose="02020603050405020304" pitchFamily="18" charset="0"/>
              </a:rPr>
              <a:t>      Пальцевая живопись - очень простая техника рисования. Детям младшего возраста еще трудно хорошо владеть кистью и карандашом, но им свойственно все исследовать пальчиками, поэтому нужно использовать эту природную способность детей. Пальчиковый прием помогает ребенку органично почувствовать материал (гуашь, акварель, ее свойства вязкость, бархатистость красочного слоя, яркость, </a:t>
            </a:r>
            <a:r>
              <a:rPr lang="ru-RU" sz="2000" b="1" dirty="0" err="1">
                <a:solidFill>
                  <a:srgbClr val="000000"/>
                </a:solidFill>
                <a:latin typeface="Times New Roman" panose="02020603050405020304" pitchFamily="18" charset="0"/>
              </a:rPr>
              <a:t>фантазийность</a:t>
            </a:r>
            <a:r>
              <a:rPr lang="ru-RU" sz="2000" b="1" dirty="0">
                <a:solidFill>
                  <a:srgbClr val="000000"/>
                </a:solidFill>
                <a:latin typeface="Times New Roman" panose="02020603050405020304" pitchFamily="18" charset="0"/>
              </a:rPr>
              <a:t> отпечатка.)</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707904" y="3445375"/>
            <a:ext cx="3672407" cy="29073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27584" y="3374677"/>
            <a:ext cx="2323533" cy="31046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24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91025"/>
            <a:ext cx="8229600" cy="1143000"/>
          </a:xfrm>
        </p:spPr>
        <p:txBody>
          <a:bodyPr/>
          <a:lstStyle/>
          <a:p>
            <a:r>
              <a:rPr lang="ru-RU" b="1" dirty="0">
                <a:solidFill>
                  <a:srgbClr val="0070C0"/>
                </a:solidFill>
                <a:latin typeface="Times New Roman" panose="02020603050405020304" pitchFamily="18" charset="0"/>
                <a:cs typeface="Times New Roman" panose="02020603050405020304" pitchFamily="18" charset="0"/>
              </a:rPr>
              <a:t>Рисование мятой бумагой</a:t>
            </a:r>
          </a:p>
        </p:txBody>
      </p:sp>
      <p:sp>
        <p:nvSpPr>
          <p:cNvPr id="5" name="Прямоугольник 4"/>
          <p:cNvSpPr/>
          <p:nvPr/>
        </p:nvSpPr>
        <p:spPr>
          <a:xfrm>
            <a:off x="570384" y="1124744"/>
            <a:ext cx="8003232" cy="1938992"/>
          </a:xfrm>
          <a:prstGeom prst="rect">
            <a:avLst/>
          </a:prstGeom>
        </p:spPr>
        <p:txBody>
          <a:bodyPr wrap="square">
            <a:spAutoFit/>
          </a:bodyPr>
          <a:lstStyle/>
          <a:p>
            <a:pPr algn="just"/>
            <a:r>
              <a:rPr lang="ru-RU" sz="2000" b="1" dirty="0">
                <a:solidFill>
                  <a:srgbClr val="000000"/>
                </a:solidFill>
                <a:latin typeface="Times New Roman" panose="02020603050405020304" pitchFamily="18" charset="0"/>
              </a:rPr>
              <a:t>      это весьма занятная техника рисования, которая дает простор для фантазии и свободу маленьким ручкам. Увлекательным является даже процесс подготовки к занятию. Бумажные комочки, которыми собственно и будет выполняться работа, дети с удовольствием могут намять сами.</a:t>
            </a:r>
            <a:br>
              <a:rPr lang="ru-RU" sz="2000" b="1" dirty="0">
                <a:solidFill>
                  <a:srgbClr val="000000"/>
                </a:solidFill>
                <a:latin typeface="Times New Roman" panose="02020603050405020304" pitchFamily="18" charset="0"/>
              </a:rPr>
            </a:br>
            <a:endParaRPr lang="ru-RU" sz="2000" b="1" dirty="0">
              <a:solidFill>
                <a:srgbClr val="000000"/>
              </a:solidFill>
              <a:latin typeface="Times New Roman" panose="02020603050405020304"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27584" y="2879359"/>
            <a:ext cx="2472551" cy="34035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779912" y="3063736"/>
            <a:ext cx="4108886" cy="29853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18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8229600" cy="1143000"/>
          </a:xfrm>
        </p:spPr>
        <p:txBody>
          <a:bodyPr/>
          <a:lstStyle/>
          <a:p>
            <a:r>
              <a:rPr lang="ru-RU" b="1" dirty="0">
                <a:solidFill>
                  <a:srgbClr val="FF0000"/>
                </a:solidFill>
                <a:latin typeface="Times New Roman" panose="02020603050405020304" pitchFamily="18" charset="0"/>
                <a:cs typeface="Times New Roman" panose="02020603050405020304" pitchFamily="18" charset="0"/>
              </a:rPr>
              <a:t>Монотипия</a:t>
            </a:r>
          </a:p>
        </p:txBody>
      </p:sp>
      <p:sp>
        <p:nvSpPr>
          <p:cNvPr id="5" name="Прямоугольник 4"/>
          <p:cNvSpPr/>
          <p:nvPr/>
        </p:nvSpPr>
        <p:spPr>
          <a:xfrm>
            <a:off x="570384" y="1124744"/>
            <a:ext cx="8003232" cy="4401205"/>
          </a:xfrm>
          <a:prstGeom prst="rect">
            <a:avLst/>
          </a:prstGeom>
        </p:spPr>
        <p:txBody>
          <a:bodyPr wrap="square">
            <a:spAutoFit/>
          </a:bodyPr>
          <a:lstStyle/>
          <a:p>
            <a:r>
              <a:rPr lang="ru-RU" sz="2000" b="1" dirty="0">
                <a:solidFill>
                  <a:srgbClr val="000000"/>
                </a:solidFill>
                <a:latin typeface="Times New Roman" panose="02020603050405020304" pitchFamily="18" charset="0"/>
              </a:rPr>
              <a:t>Монотипия считается одной из простейших нетрадиционных техник рисования (от греческого </a:t>
            </a:r>
            <a:r>
              <a:rPr lang="ru-RU" sz="2000" b="1" dirty="0" err="1">
                <a:solidFill>
                  <a:srgbClr val="000000"/>
                </a:solidFill>
                <a:latin typeface="Times New Roman" panose="02020603050405020304" pitchFamily="18" charset="0"/>
              </a:rPr>
              <a:t>monos</a:t>
            </a:r>
            <a:r>
              <a:rPr lang="ru-RU" sz="2000" b="1" dirty="0">
                <a:solidFill>
                  <a:srgbClr val="000000"/>
                </a:solidFill>
                <a:latin typeface="Times New Roman" panose="02020603050405020304" pitchFamily="18" charset="0"/>
              </a:rPr>
              <a:t> - </a:t>
            </a:r>
            <a:r>
              <a:rPr lang="ru-RU" sz="2000" b="1" dirty="0" err="1">
                <a:solidFill>
                  <a:srgbClr val="000000"/>
                </a:solidFill>
                <a:latin typeface="Times New Roman" panose="02020603050405020304" pitchFamily="18" charset="0"/>
              </a:rPr>
              <a:t>один,единый</a:t>
            </a:r>
            <a:r>
              <a:rPr lang="ru-RU" sz="2000" b="1" dirty="0">
                <a:solidFill>
                  <a:srgbClr val="000000"/>
                </a:solidFill>
                <a:latin typeface="Times New Roman" panose="02020603050405020304" pitchFamily="18" charset="0"/>
              </a:rPr>
              <a:t> и </a:t>
            </a:r>
            <a:r>
              <a:rPr lang="ru-RU" sz="2000" b="1" dirty="0" err="1">
                <a:solidFill>
                  <a:srgbClr val="000000"/>
                </a:solidFill>
                <a:latin typeface="Times New Roman" panose="02020603050405020304" pitchFamily="18" charset="0"/>
              </a:rPr>
              <a:t>tupos</a:t>
            </a:r>
            <a:r>
              <a:rPr lang="ru-RU" sz="2000" b="1" dirty="0">
                <a:solidFill>
                  <a:srgbClr val="000000"/>
                </a:solidFill>
                <a:latin typeface="Times New Roman" panose="02020603050405020304" pitchFamily="18" charset="0"/>
              </a:rPr>
              <a:t> - отпечаток).</a:t>
            </a:r>
          </a:p>
          <a:p>
            <a:endParaRPr lang="ru-RU" sz="2000" b="1" dirty="0">
              <a:solidFill>
                <a:srgbClr val="000000"/>
              </a:solidFill>
              <a:latin typeface="Times New Roman" panose="02020603050405020304" pitchFamily="18" charset="0"/>
            </a:endParaRPr>
          </a:p>
          <a:p>
            <a:r>
              <a:rPr lang="ru-RU" sz="2000" b="1" dirty="0">
                <a:solidFill>
                  <a:srgbClr val="000000"/>
                </a:solidFill>
                <a:latin typeface="Times New Roman" panose="02020603050405020304" pitchFamily="18" charset="0"/>
              </a:rPr>
              <a:t>Это простая, но удивительная техника рисования красками (акварелью, гуашью и пр.). Она заключается в том, что рисунок рисуется на одной стороне поверхности и отпечатывается на другую.</a:t>
            </a:r>
          </a:p>
          <a:p>
            <a:endParaRPr lang="ru-RU" sz="2000" b="1" dirty="0">
              <a:solidFill>
                <a:srgbClr val="000000"/>
              </a:solidFill>
              <a:latin typeface="Times New Roman" panose="02020603050405020304" pitchFamily="18" charset="0"/>
            </a:endParaRPr>
          </a:p>
          <a:p>
            <a:r>
              <a:rPr lang="ru-RU" sz="2000" b="1" dirty="0">
                <a:solidFill>
                  <a:srgbClr val="000000"/>
                </a:solidFill>
                <a:latin typeface="Times New Roman" panose="02020603050405020304" pitchFamily="18" charset="0"/>
              </a:rPr>
              <a:t>Полученный отпечаток всегда уникален, т. к. создать две одинаковых работы невозможно. Полученные кляксы можно оставить в первоначальном виде, или продумать подходящий образ и дорисовать недостающие детали. Количество красок в монотипии - любое.</a:t>
            </a:r>
          </a:p>
        </p:txBody>
      </p:sp>
    </p:spTree>
    <p:extLst>
      <p:ext uri="{BB962C8B-B14F-4D97-AF65-F5344CB8AC3E}">
        <p14:creationId xmlns:p14="http://schemas.microsoft.com/office/powerpoint/2010/main" val="316793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91025"/>
            <a:ext cx="8229600" cy="1143000"/>
          </a:xfrm>
        </p:spPr>
        <p:txBody>
          <a:bodyPr/>
          <a:lstStyle/>
          <a:p>
            <a:r>
              <a:rPr lang="ru-RU" b="1" dirty="0">
                <a:solidFill>
                  <a:srgbClr val="FF0000"/>
                </a:solidFill>
                <a:latin typeface="Times New Roman" panose="02020603050405020304" pitchFamily="18" charset="0"/>
                <a:cs typeface="Times New Roman" panose="02020603050405020304" pitchFamily="18" charset="0"/>
              </a:rPr>
              <a:t>Монотипия предметная</a:t>
            </a:r>
            <a:endParaRPr lang="ru-RU" b="1" dirty="0">
              <a:solidFill>
                <a:srgbClr val="0070C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11560" y="1993677"/>
            <a:ext cx="4198209" cy="29474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572000" y="1993677"/>
            <a:ext cx="4108886" cy="29339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3950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1131</Words>
  <Application>Microsoft Office PowerPoint</Application>
  <PresentationFormat>Экран (4:3)</PresentationFormat>
  <Paragraphs>68</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Romashulka</vt:lpstr>
      <vt:lpstr>Times New Roman</vt:lpstr>
      <vt:lpstr>Тема Office</vt:lpstr>
      <vt:lpstr>«Чудеса нетрадиционной техники рисования» подготовил воспитатель: Шевченко С.А.</vt:lpstr>
      <vt:lpstr>Нетрадиционные изобразительные техники </vt:lpstr>
      <vt:lpstr>Проведение творческой художественной деятельности с использованием нетрадиционных техник:</vt:lpstr>
      <vt:lpstr>Виды нетрадиционных способов</vt:lpstr>
      <vt:lpstr>Рисование ладошкой</vt:lpstr>
      <vt:lpstr>Рисование пальчиками</vt:lpstr>
      <vt:lpstr>Рисование мятой бумагой</vt:lpstr>
      <vt:lpstr>Монотипия</vt:lpstr>
      <vt:lpstr>Монотипия предметная</vt:lpstr>
      <vt:lpstr>Монотипия пейзажная</vt:lpstr>
      <vt:lpstr>Рисование тычками  жесткой кисти</vt:lpstr>
      <vt:lpstr>«Набрызг» зубной щеткой</vt:lpstr>
      <vt:lpstr>Рисуем мыльным пузырями</vt:lpstr>
      <vt:lpstr>Рисование  ватными палочками</vt:lpstr>
      <vt:lpstr>«Фроттаж»</vt:lpstr>
      <vt:lpstr>«Граттаж»</vt:lpstr>
      <vt:lpstr>Рисование вилкой</vt:lpstr>
      <vt:lpstr>«Пластилинография»</vt:lpstr>
      <vt:lpstr>Оттиск печатками из   овощей и фруктов</vt:lpstr>
      <vt:lpstr>Отпечатки листьями</vt:lpstr>
      <vt:lpstr>Кляксография</vt:lpstr>
      <vt:lpstr>Кляксография</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Natasha</dc:creator>
  <cp:lastModifiedBy>Роман Школа</cp:lastModifiedBy>
  <cp:revision>49</cp:revision>
  <dcterms:created xsi:type="dcterms:W3CDTF">2015-02-12T11:22:36Z</dcterms:created>
  <dcterms:modified xsi:type="dcterms:W3CDTF">2021-03-20T07:51:20Z</dcterms:modified>
</cp:coreProperties>
</file>